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83" r:id="rId3"/>
    <p:sldId id="273" r:id="rId4"/>
    <p:sldId id="285" r:id="rId5"/>
    <p:sldId id="288" r:id="rId6"/>
    <p:sldId id="286" r:id="rId7"/>
    <p:sldId id="262" r:id="rId8"/>
    <p:sldId id="287" r:id="rId9"/>
    <p:sldId id="264" r:id="rId10"/>
    <p:sldId id="274" r:id="rId11"/>
    <p:sldId id="276" r:id="rId12"/>
    <p:sldId id="277" r:id="rId13"/>
    <p:sldId id="281" r:id="rId14"/>
    <p:sldId id="282" r:id="rId15"/>
    <p:sldId id="279" r:id="rId16"/>
    <p:sldId id="280" r:id="rId17"/>
  </p:sldIdLst>
  <p:sldSz cx="9144000" cy="6858000" type="screen4x3"/>
  <p:notesSz cx="6810375" cy="99425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&#248;rgen%20Bramness\My%20Documents\tall%20fra%20anders%20okt%20200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&#248;rgen%20Bramness\My%20Documents\tall%20fra%20anders%20okt%202009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Has received at least one prescription for a drug with abuse potential in </a:t>
            </a:r>
            <a:r>
              <a:rPr lang="en-US" baseline="0" dirty="0" smtClean="0"/>
              <a:t>2008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Sheet1!$A$2:$B$2</c:f>
              <c:strCache>
                <c:ptCount val="1"/>
                <c:pt idx="0">
                  <c:v>Opiater Kvinne</c:v>
                </c:pt>
              </c:strCache>
            </c:strRef>
          </c:tx>
          <c:marker>
            <c:symbol val="none"/>
          </c:marker>
          <c:cat>
            <c:strRef>
              <c:f>Sheet1!$C$1:$L$1</c:f>
              <c:strCache>
                <c:ptCount val="10"/>
                <c:pt idx="0">
                  <c:v>0 - 9</c:v>
                </c:pt>
                <c:pt idx="1">
                  <c:v>10 - 19</c:v>
                </c:pt>
                <c:pt idx="2">
                  <c:v>20 - 29</c:v>
                </c:pt>
                <c:pt idx="3">
                  <c:v>30 - 39</c:v>
                </c:pt>
                <c:pt idx="4">
                  <c:v>40 - 49</c:v>
                </c:pt>
                <c:pt idx="5">
                  <c:v>50 - 59</c:v>
                </c:pt>
                <c:pt idx="6">
                  <c:v>60 - 69</c:v>
                </c:pt>
                <c:pt idx="7">
                  <c:v>70 - 79</c:v>
                </c:pt>
                <c:pt idx="8">
                  <c:v>80 - 89</c:v>
                </c:pt>
                <c:pt idx="9">
                  <c:v>90+</c:v>
                </c:pt>
              </c:strCache>
            </c:strRef>
          </c:cat>
          <c:val>
            <c:numRef>
              <c:f>Sheet1!$C$2:$L$2</c:f>
              <c:numCache>
                <c:formatCode>0.00</c:formatCode>
                <c:ptCount val="10"/>
                <c:pt idx="0">
                  <c:v>3.8</c:v>
                </c:pt>
                <c:pt idx="1">
                  <c:v>22.330000000000009</c:v>
                </c:pt>
                <c:pt idx="2">
                  <c:v>82.9</c:v>
                </c:pt>
                <c:pt idx="3">
                  <c:v>107.83</c:v>
                </c:pt>
                <c:pt idx="4">
                  <c:v>135.88999999999999</c:v>
                </c:pt>
                <c:pt idx="5">
                  <c:v>157.65</c:v>
                </c:pt>
                <c:pt idx="6">
                  <c:v>176.08</c:v>
                </c:pt>
                <c:pt idx="7">
                  <c:v>217.87</c:v>
                </c:pt>
                <c:pt idx="8">
                  <c:v>245.58</c:v>
                </c:pt>
                <c:pt idx="9">
                  <c:v>203.15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Sheet1!$A$3:$B$3</c:f>
              <c:strCache>
                <c:ptCount val="1"/>
                <c:pt idx="0">
                  <c:v>Opiater Mann</c:v>
                </c:pt>
              </c:strCache>
            </c:strRef>
          </c:tx>
          <c:marker>
            <c:symbol val="none"/>
          </c:marker>
          <c:cat>
            <c:strRef>
              <c:f>Sheet1!$C$1:$L$1</c:f>
              <c:strCache>
                <c:ptCount val="10"/>
                <c:pt idx="0">
                  <c:v>0 - 9</c:v>
                </c:pt>
                <c:pt idx="1">
                  <c:v>10 - 19</c:v>
                </c:pt>
                <c:pt idx="2">
                  <c:v>20 - 29</c:v>
                </c:pt>
                <c:pt idx="3">
                  <c:v>30 - 39</c:v>
                </c:pt>
                <c:pt idx="4">
                  <c:v>40 - 49</c:v>
                </c:pt>
                <c:pt idx="5">
                  <c:v>50 - 59</c:v>
                </c:pt>
                <c:pt idx="6">
                  <c:v>60 - 69</c:v>
                </c:pt>
                <c:pt idx="7">
                  <c:v>70 - 79</c:v>
                </c:pt>
                <c:pt idx="8">
                  <c:v>80 - 89</c:v>
                </c:pt>
                <c:pt idx="9">
                  <c:v>90+</c:v>
                </c:pt>
              </c:strCache>
            </c:strRef>
          </c:cat>
          <c:val>
            <c:numRef>
              <c:f>Sheet1!$C$3:$L$3</c:f>
              <c:numCache>
                <c:formatCode>0.00</c:formatCode>
                <c:ptCount val="10"/>
                <c:pt idx="0">
                  <c:v>5.04</c:v>
                </c:pt>
                <c:pt idx="1">
                  <c:v>16.54</c:v>
                </c:pt>
                <c:pt idx="2">
                  <c:v>63.07</c:v>
                </c:pt>
                <c:pt idx="3">
                  <c:v>90.25</c:v>
                </c:pt>
                <c:pt idx="4">
                  <c:v>113.28</c:v>
                </c:pt>
                <c:pt idx="5">
                  <c:v>131.77000000000001</c:v>
                </c:pt>
                <c:pt idx="6">
                  <c:v>143.5</c:v>
                </c:pt>
                <c:pt idx="7">
                  <c:v>166.35000000000099</c:v>
                </c:pt>
                <c:pt idx="8">
                  <c:v>181.37</c:v>
                </c:pt>
                <c:pt idx="9">
                  <c:v>177.15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Sheet1!$A$4:$B$4</c:f>
              <c:strCache>
                <c:ptCount val="1"/>
                <c:pt idx="0">
                  <c:v>Anxiolytika Kvinne</c:v>
                </c:pt>
              </c:strCache>
            </c:strRef>
          </c:tx>
          <c:marker>
            <c:symbol val="none"/>
          </c:marker>
          <c:cat>
            <c:strRef>
              <c:f>Sheet1!$C$1:$L$1</c:f>
              <c:strCache>
                <c:ptCount val="10"/>
                <c:pt idx="0">
                  <c:v>0 - 9</c:v>
                </c:pt>
                <c:pt idx="1">
                  <c:v>10 - 19</c:v>
                </c:pt>
                <c:pt idx="2">
                  <c:v>20 - 29</c:v>
                </c:pt>
                <c:pt idx="3">
                  <c:v>30 - 39</c:v>
                </c:pt>
                <c:pt idx="4">
                  <c:v>40 - 49</c:v>
                </c:pt>
                <c:pt idx="5">
                  <c:v>50 - 59</c:v>
                </c:pt>
                <c:pt idx="6">
                  <c:v>60 - 69</c:v>
                </c:pt>
                <c:pt idx="7">
                  <c:v>70 - 79</c:v>
                </c:pt>
                <c:pt idx="8">
                  <c:v>80 - 89</c:v>
                </c:pt>
                <c:pt idx="9">
                  <c:v>90+</c:v>
                </c:pt>
              </c:strCache>
            </c:strRef>
          </c:cat>
          <c:val>
            <c:numRef>
              <c:f>Sheet1!$C$4:$L$4</c:f>
              <c:numCache>
                <c:formatCode>0.00</c:formatCode>
                <c:ptCount val="10"/>
                <c:pt idx="0">
                  <c:v>3.74</c:v>
                </c:pt>
                <c:pt idx="1">
                  <c:v>4.0999999999999996</c:v>
                </c:pt>
                <c:pt idx="2">
                  <c:v>24.97</c:v>
                </c:pt>
                <c:pt idx="3">
                  <c:v>43.760000000000012</c:v>
                </c:pt>
                <c:pt idx="4">
                  <c:v>72.27</c:v>
                </c:pt>
                <c:pt idx="5">
                  <c:v>108.4</c:v>
                </c:pt>
                <c:pt idx="6">
                  <c:v>138.68</c:v>
                </c:pt>
                <c:pt idx="7">
                  <c:v>189.13</c:v>
                </c:pt>
                <c:pt idx="8">
                  <c:v>200.17</c:v>
                </c:pt>
                <c:pt idx="9">
                  <c:v>154.88999999999999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Sheet1!$A$5:$B$5</c:f>
              <c:strCache>
                <c:ptCount val="1"/>
                <c:pt idx="0">
                  <c:v>Anxiolytika Mann</c:v>
                </c:pt>
              </c:strCache>
            </c:strRef>
          </c:tx>
          <c:marker>
            <c:symbol val="none"/>
          </c:marker>
          <c:cat>
            <c:strRef>
              <c:f>Sheet1!$C$1:$L$1</c:f>
              <c:strCache>
                <c:ptCount val="10"/>
                <c:pt idx="0">
                  <c:v>0 - 9</c:v>
                </c:pt>
                <c:pt idx="1">
                  <c:v>10 - 19</c:v>
                </c:pt>
                <c:pt idx="2">
                  <c:v>20 - 29</c:v>
                </c:pt>
                <c:pt idx="3">
                  <c:v>30 - 39</c:v>
                </c:pt>
                <c:pt idx="4">
                  <c:v>40 - 49</c:v>
                </c:pt>
                <c:pt idx="5">
                  <c:v>50 - 59</c:v>
                </c:pt>
                <c:pt idx="6">
                  <c:v>60 - 69</c:v>
                </c:pt>
                <c:pt idx="7">
                  <c:v>70 - 79</c:v>
                </c:pt>
                <c:pt idx="8">
                  <c:v>80 - 89</c:v>
                </c:pt>
                <c:pt idx="9">
                  <c:v>90+</c:v>
                </c:pt>
              </c:strCache>
            </c:strRef>
          </c:cat>
          <c:val>
            <c:numRef>
              <c:f>Sheet1!$C$5:$L$5</c:f>
              <c:numCache>
                <c:formatCode>0.00</c:formatCode>
                <c:ptCount val="10"/>
                <c:pt idx="0">
                  <c:v>4.1499999999999986</c:v>
                </c:pt>
                <c:pt idx="1">
                  <c:v>3.37</c:v>
                </c:pt>
                <c:pt idx="2">
                  <c:v>19.07</c:v>
                </c:pt>
                <c:pt idx="3">
                  <c:v>31.27999999999999</c:v>
                </c:pt>
                <c:pt idx="4">
                  <c:v>42.67</c:v>
                </c:pt>
                <c:pt idx="5">
                  <c:v>61.55</c:v>
                </c:pt>
                <c:pt idx="6">
                  <c:v>71.34</c:v>
                </c:pt>
                <c:pt idx="7">
                  <c:v>92.89</c:v>
                </c:pt>
                <c:pt idx="8">
                  <c:v>109.96</c:v>
                </c:pt>
                <c:pt idx="9">
                  <c:v>98.86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579248"/>
        <c:axId val="146077544"/>
      </c:lineChart>
      <c:catAx>
        <c:axId val="144579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6077544"/>
        <c:crosses val="autoZero"/>
        <c:auto val="1"/>
        <c:lblAlgn val="ctr"/>
        <c:lblOffset val="100"/>
        <c:noMultiLvlLbl val="0"/>
      </c:catAx>
      <c:valAx>
        <c:axId val="146077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/>
                  <a:t>Brukere per 1000 innbyggere</a:t>
                </a:r>
                <a:endParaRPr lang="en-US"/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144579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FFC000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Doctor shopping?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'antall leger'!$B$1</c:f>
              <c:strCache>
                <c:ptCount val="1"/>
                <c:pt idx="0">
                  <c:v>number of doctors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'antall leger'!$A$2:$A$21</c:f>
              <c:strCache>
                <c:ptCount val="20"/>
                <c:pt idx="0">
                  <c:v>morfin-skopolamin</c:v>
                </c:pt>
                <c:pt idx="1">
                  <c:v>midazolam</c:v>
                </c:pt>
                <c:pt idx="2">
                  <c:v>klobazam</c:v>
                </c:pt>
                <c:pt idx="3">
                  <c:v>ketobemidon</c:v>
                </c:pt>
                <c:pt idx="4">
                  <c:v>petidin</c:v>
                </c:pt>
                <c:pt idx="5">
                  <c:v>fentanyl</c:v>
                </c:pt>
                <c:pt idx="6">
                  <c:v>dextropropoksyphen</c:v>
                </c:pt>
                <c:pt idx="7">
                  <c:v>ketobemidon komb</c:v>
                </c:pt>
                <c:pt idx="8">
                  <c:v>flunitrazepam</c:v>
                </c:pt>
                <c:pt idx="9">
                  <c:v>buprenorfin</c:v>
                </c:pt>
                <c:pt idx="10">
                  <c:v>morfin</c:v>
                </c:pt>
                <c:pt idx="11">
                  <c:v>oksykodon</c:v>
                </c:pt>
                <c:pt idx="12">
                  <c:v>alprazolam</c:v>
                </c:pt>
                <c:pt idx="13">
                  <c:v>nitrazepam</c:v>
                </c:pt>
                <c:pt idx="14">
                  <c:v>diazepam</c:v>
                </c:pt>
                <c:pt idx="15">
                  <c:v>tramadol</c:v>
                </c:pt>
                <c:pt idx="16">
                  <c:v>zolpidem</c:v>
                </c:pt>
                <c:pt idx="17">
                  <c:v>oksazepam</c:v>
                </c:pt>
                <c:pt idx="18">
                  <c:v>zopiklon</c:v>
                </c:pt>
                <c:pt idx="19">
                  <c:v>Paralgin Forte</c:v>
                </c:pt>
              </c:strCache>
            </c:strRef>
          </c:cat>
          <c:val>
            <c:numRef>
              <c:f>'antall leger'!$B$2:$B$21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17</c:v>
                </c:pt>
                <c:pt idx="13">
                  <c:v>21</c:v>
                </c:pt>
                <c:pt idx="14">
                  <c:v>24</c:v>
                </c:pt>
                <c:pt idx="15">
                  <c:v>38</c:v>
                </c:pt>
                <c:pt idx="16">
                  <c:v>38</c:v>
                </c:pt>
                <c:pt idx="17">
                  <c:v>41</c:v>
                </c:pt>
                <c:pt idx="18">
                  <c:v>59</c:v>
                </c:pt>
                <c:pt idx="19">
                  <c:v>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079896"/>
        <c:axId val="146081464"/>
      </c:barChart>
      <c:catAx>
        <c:axId val="146079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46081464"/>
        <c:crosses val="autoZero"/>
        <c:auto val="1"/>
        <c:lblAlgn val="ctr"/>
        <c:lblOffset val="100"/>
        <c:noMultiLvlLbl val="0"/>
      </c:catAx>
      <c:valAx>
        <c:axId val="14608146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4607989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Lorenz 1 % </a:t>
            </a:r>
            <a:r>
              <a:rPr lang="en-US" dirty="0" smtClean="0"/>
              <a:t>curve</a:t>
            </a:r>
            <a:r>
              <a:rPr lang="en-US" baseline="0" dirty="0" smtClean="0"/>
              <a:t> </a:t>
            </a:r>
            <a:r>
              <a:rPr lang="en-US" baseline="0" dirty="0"/>
              <a:t>for </a:t>
            </a:r>
            <a:r>
              <a:rPr lang="en-US" baseline="0" dirty="0" err="1" smtClean="0"/>
              <a:t>presctription</a:t>
            </a:r>
            <a:r>
              <a:rPr lang="en-US" baseline="0" dirty="0" smtClean="0"/>
              <a:t> drugs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'Lorenz 1 %'!$B$1:$B$20</c:f>
              <c:strCache>
                <c:ptCount val="20"/>
                <c:pt idx="0">
                  <c:v>klobazam</c:v>
                </c:pt>
                <c:pt idx="1">
                  <c:v>zopiklon</c:v>
                </c:pt>
                <c:pt idx="2">
                  <c:v>nitrazepam</c:v>
                </c:pt>
                <c:pt idx="3">
                  <c:v>flunitrazepam</c:v>
                </c:pt>
                <c:pt idx="4">
                  <c:v>zolpidem</c:v>
                </c:pt>
                <c:pt idx="5">
                  <c:v>dextropropoksyphen</c:v>
                </c:pt>
                <c:pt idx="6">
                  <c:v>diazepam</c:v>
                </c:pt>
                <c:pt idx="7">
                  <c:v>alprazolam</c:v>
                </c:pt>
                <c:pt idx="8">
                  <c:v>oksazepam</c:v>
                </c:pt>
                <c:pt idx="9">
                  <c:v>morfin-skopolamin</c:v>
                </c:pt>
                <c:pt idx="10">
                  <c:v>fentanyl</c:v>
                </c:pt>
                <c:pt idx="11">
                  <c:v>tramadol</c:v>
                </c:pt>
                <c:pt idx="12">
                  <c:v>Paralgin Forte</c:v>
                </c:pt>
                <c:pt idx="13">
                  <c:v>oksykodon</c:v>
                </c:pt>
                <c:pt idx="14">
                  <c:v>morfin</c:v>
                </c:pt>
                <c:pt idx="15">
                  <c:v>buprenorfin</c:v>
                </c:pt>
                <c:pt idx="16">
                  <c:v>ketobemidon</c:v>
                </c:pt>
                <c:pt idx="17">
                  <c:v>ketobemidon komb</c:v>
                </c:pt>
                <c:pt idx="18">
                  <c:v>petidin</c:v>
                </c:pt>
                <c:pt idx="19">
                  <c:v>midazolam</c:v>
                </c:pt>
              </c:strCache>
            </c:strRef>
          </c:cat>
          <c:val>
            <c:numRef>
              <c:f>'Lorenz 1 %'!$D$1:$D$20</c:f>
              <c:numCache>
                <c:formatCode>General</c:formatCode>
                <c:ptCount val="20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16</c:v>
                </c:pt>
                <c:pt idx="12">
                  <c:v>17</c:v>
                </c:pt>
                <c:pt idx="13">
                  <c:v>19</c:v>
                </c:pt>
                <c:pt idx="14">
                  <c:v>20</c:v>
                </c:pt>
                <c:pt idx="15">
                  <c:v>24</c:v>
                </c:pt>
                <c:pt idx="16">
                  <c:v>27</c:v>
                </c:pt>
                <c:pt idx="17">
                  <c:v>27</c:v>
                </c:pt>
                <c:pt idx="18">
                  <c:v>28</c:v>
                </c:pt>
                <c:pt idx="19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075976"/>
        <c:axId val="146081856"/>
      </c:barChart>
      <c:catAx>
        <c:axId val="146075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46081856"/>
        <c:crosses val="autoZero"/>
        <c:auto val="1"/>
        <c:lblAlgn val="ctr"/>
        <c:lblOffset val="100"/>
        <c:noMultiLvlLbl val="0"/>
      </c:catAx>
      <c:valAx>
        <c:axId val="146081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6075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D9EB6C-399F-8646-8C07-497A5D8C0706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7F1CBB-524D-814C-9BCB-2DE6C379FBB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7516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1F7ED12-7984-794A-940B-38B212EFABFF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nb-NO" noProof="0" smtClean="0"/>
              <a:t>Click to edit Master text styles</a:t>
            </a:r>
          </a:p>
          <a:p>
            <a:pPr lvl="1"/>
            <a:r>
              <a:rPr lang="en-US" altLang="nb-NO" noProof="0" smtClean="0"/>
              <a:t>Second level</a:t>
            </a:r>
          </a:p>
          <a:p>
            <a:pPr lvl="2"/>
            <a:r>
              <a:rPr lang="en-US" altLang="nb-NO" noProof="0" smtClean="0"/>
              <a:t>Third level</a:t>
            </a:r>
          </a:p>
          <a:p>
            <a:pPr lvl="3"/>
            <a:r>
              <a:rPr lang="en-US" altLang="nb-NO" noProof="0" smtClean="0"/>
              <a:t>Fourth level</a:t>
            </a:r>
          </a:p>
          <a:p>
            <a:pPr lvl="4"/>
            <a:r>
              <a:rPr lang="en-US" altLang="nb-NO" noProof="0" smtClean="0"/>
              <a:t>Fifth level</a:t>
            </a:r>
            <a:endParaRPr lang="nb-NO" alt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A7217A6-7E62-0240-9D43-C05B270255D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54481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eraf-logo-engelsk-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4" b="22728"/>
          <a:stretch>
            <a:fillRect/>
          </a:stretch>
        </p:blipFill>
        <p:spPr bwMode="auto">
          <a:xfrm>
            <a:off x="6875463" y="5445125"/>
            <a:ext cx="19446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231901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22275" y="6453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D5E9597-B90B-734F-83C1-532477AE560A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E993EDE-C03F-7841-8AC5-3397F6FA914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3373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1349"/>
            <a:ext cx="8229600" cy="44539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D06FD-238F-C04C-B56C-CBF2067E9FAF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36F85-402B-1B4C-B19E-D8B6AA6C178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8750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795"/>
            <a:ext cx="2057400" cy="57075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795"/>
            <a:ext cx="6019800" cy="57075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536C7-B612-D94D-AEAA-F1DC5B72856E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7646E-7AC7-8349-99F9-3A7D129F545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6314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D9331-4707-B941-A0EC-FE073A628366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D6BFB-A0C7-A749-8EBD-2F1404BD1DC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2880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CCA4F-4894-E141-B176-D9626A304966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1AD7-0A84-2347-8415-303BAF7A883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583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678E5E-9232-8E43-93E2-765C0496E4E0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4026D-181C-484B-876B-9EC6B0B4DD0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7463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11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711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329C6-0F27-AA41-9F63-B81D8A383D4F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7E8C3-920C-8143-8C05-B533BDAAF6F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3900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505E5-504A-C642-B15D-6313DEC6E9C8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782F4-BBB4-844E-80C2-698FA4402F9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9099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5E8970-5CD7-BF42-ACF2-3DCEFBD45F26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BE384-61AD-6B4F-8893-A4E4C5B85FA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0927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750"/>
            <a:ext cx="3008313" cy="1018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6207"/>
            <a:ext cx="5111750" cy="57811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4624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0C022-BDEA-C743-BD52-A0B7D114041B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B8C51-530E-0D4F-9782-5770D2B58A9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6546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5AFF5E-6BED-7947-8704-033C5E78205F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2F7E3-DA7E-664A-BAC3-AB867B02892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28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39888"/>
            <a:ext cx="822960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1290E4A-543A-E049-B1CF-E2AB46A31177}" type="datetimeFigureOut">
              <a:rPr lang="nb-NO" altLang="nb-NO"/>
              <a:pPr/>
              <a:t>16.11.2015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24ECFB6-2C07-D547-A57F-7268D6F10A53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31" name="Picture 7" descr="Seraf-logo-engelsk-medium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2728"/>
          <a:stretch>
            <a:fillRect/>
          </a:stretch>
        </p:blipFill>
        <p:spPr bwMode="auto">
          <a:xfrm>
            <a:off x="7812088" y="0"/>
            <a:ext cx="820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bakgrunn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751" r="68112" b="92398"/>
          <a:stretch>
            <a:fillRect/>
          </a:stretch>
        </p:blipFill>
        <p:spPr bwMode="auto">
          <a:xfrm>
            <a:off x="468313" y="0"/>
            <a:ext cx="26273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2319338"/>
            <a:ext cx="7772400" cy="1470025"/>
          </a:xfrm>
        </p:spPr>
        <p:txBody>
          <a:bodyPr/>
          <a:lstStyle/>
          <a:p>
            <a:pPr eaLnBrk="1" hangingPunct="1"/>
            <a:r>
              <a:rPr lang="nb-NO" altLang="nb-NO" sz="3600">
                <a:latin typeface="Arial" charset="0"/>
                <a:cs typeface="Arial" charset="0"/>
              </a:rPr>
              <a:t>Hvor farlig er legemidler og hvor utbredt er den skadelige bruken?</a:t>
            </a:r>
            <a:endParaRPr lang="en-US" altLang="nb-NO" sz="360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Jørgen G. Bramness</a:t>
            </a:r>
          </a:p>
          <a:p>
            <a:pPr eaLnBrk="1" hangingPunct="1">
              <a:defRPr/>
            </a:pPr>
            <a:r>
              <a:rPr lang="en-US" sz="1600" dirty="0" smtClean="0">
                <a:ea typeface="+mn-ea"/>
              </a:rPr>
              <a:t>Professor, MD, PhD</a:t>
            </a:r>
          </a:p>
          <a:p>
            <a:pPr eaLnBrk="1" hangingPunct="1">
              <a:defRPr/>
            </a:pPr>
            <a:r>
              <a:rPr lang="nb-NO" sz="1600" dirty="0" smtClean="0">
                <a:ea typeface="+mn-ea"/>
              </a:rPr>
              <a:t>Leder Senter for rus og avhengighetsforskning (SERAF)</a:t>
            </a:r>
            <a:endParaRPr lang="en-US" sz="1600" dirty="0" smtClean="0">
              <a:ea typeface="+mn-ea"/>
            </a:endParaRPr>
          </a:p>
          <a:p>
            <a:pPr eaLnBrk="1" hangingPunct="1">
              <a:defRPr/>
            </a:pPr>
            <a:r>
              <a:rPr lang="en-US" sz="1600" dirty="0" smtClean="0">
                <a:ea typeface="+mn-ea"/>
              </a:rPr>
              <a:t>Universit</a:t>
            </a:r>
            <a:r>
              <a:rPr lang="nb-NO" sz="1600" dirty="0" smtClean="0">
                <a:ea typeface="+mn-ea"/>
              </a:rPr>
              <a:t>etet</a:t>
            </a:r>
            <a:r>
              <a:rPr lang="en-US" sz="1600" dirty="0" smtClean="0">
                <a:ea typeface="+mn-ea"/>
              </a:rPr>
              <a:t> </a:t>
            </a:r>
            <a:r>
              <a:rPr lang="nb-NO" sz="1600" dirty="0" smtClean="0">
                <a:ea typeface="+mn-ea"/>
              </a:rPr>
              <a:t>i</a:t>
            </a:r>
            <a:r>
              <a:rPr lang="en-US" sz="1600" dirty="0" smtClean="0">
                <a:ea typeface="+mn-ea"/>
              </a:rPr>
              <a:t> Oslo</a:t>
            </a:r>
            <a:endParaRPr lang="en-US" sz="16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2800" b="1">
                <a:solidFill>
                  <a:srgbClr val="FF0000"/>
                </a:solidFill>
                <a:latin typeface="Arial" charset="0"/>
                <a:cs typeface="Arial" charset="0"/>
              </a:rPr>
              <a:t>Finnes det gode parametre for misbruk?</a:t>
            </a:r>
            <a:endParaRPr lang="en-US" altLang="nb-NO" sz="2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786314" y="2000240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857224" y="1928802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8" grpId="0">
        <p:bldSub>
          <a:bldChart bld="series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34167" y="47192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>
                <a:latin typeface="Arial" charset="0"/>
                <a:cs typeface="Arial" charset="0"/>
              </a:rPr>
              <a:t>Totalkonsummodellen</a:t>
            </a:r>
            <a:r>
              <a:rPr lang="en-US" altLang="nb-NO" sz="2000">
                <a:latin typeface="Arial" charset="0"/>
                <a:cs typeface="Arial" charset="0"/>
              </a:rPr>
              <a:t/>
            </a:r>
            <a:br>
              <a:rPr lang="en-US" altLang="nb-NO" sz="2000">
                <a:latin typeface="Arial" charset="0"/>
                <a:cs typeface="Arial" charset="0"/>
              </a:rPr>
            </a:br>
            <a:r>
              <a:rPr lang="nb-NO" altLang="nb-NO" sz="2000">
                <a:latin typeface="Arial" charset="0"/>
                <a:cs typeface="Arial" charset="0"/>
              </a:rPr>
              <a:t>vi vet den gjelder for alkohol – men sannelig gjelder den ikke for legemidler også!</a:t>
            </a:r>
            <a:endParaRPr lang="en-US" altLang="nb-NO" sz="2000">
              <a:latin typeface="Arial" charset="0"/>
              <a:cs typeface="Arial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4" t="40688" r="18848" b="25407"/>
          <a:stretch>
            <a:fillRect/>
          </a:stretch>
        </p:blipFill>
        <p:spPr bwMode="auto">
          <a:xfrm>
            <a:off x="1357313" y="2357438"/>
            <a:ext cx="621506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827088" y="620713"/>
          <a:ext cx="7343775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PW 10.0 Graph" r:id="rId3" imgW="5576011" imgH="4438498" progId="SigmaPlotGraphicObject.10">
                  <p:embed/>
                </p:oleObj>
              </mc:Choice>
              <mc:Fallback>
                <p:oleObj name="SPW 10.0 Graph" r:id="rId3" imgW="5576011" imgH="4438498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20713"/>
                        <a:ext cx="7343775" cy="584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4897438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64163" y="1916113"/>
          <a:ext cx="2879725" cy="3097215"/>
        </p:xfrm>
        <a:graphic>
          <a:graphicData uri="http://schemas.openxmlformats.org/drawingml/2006/table">
            <a:tbl>
              <a:tblPr/>
              <a:tblGrid>
                <a:gridCol w="960437"/>
                <a:gridCol w="958850"/>
                <a:gridCol w="960438"/>
              </a:tblGrid>
              <a:tr h="5111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drug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beta730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abuse liability</a:t>
                      </a:r>
                      <a:r>
                        <a:rPr kumimoji="0" lang="en-US" altLang="nb-NO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Diazepam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0.074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67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Oxazepam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0.047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25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Alprazolam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0.168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60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Nitrazepam</a:t>
                      </a:r>
                      <a:r>
                        <a:rPr kumimoji="0" lang="en-US" altLang="nb-NO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0.091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60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Flunitrazepam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0.144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67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Zopiclone</a:t>
                      </a:r>
                      <a:r>
                        <a:rPr kumimoji="0" lang="en-US" altLang="nb-NO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0.050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42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Zolpidem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0.058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33</a:t>
                      </a:r>
                      <a:endParaRPr kumimoji="0" lang="nb-NO" altLang="nb-NO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3" marR="9523" marT="95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5876925"/>
          <a:ext cx="8229600" cy="63182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1591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Spearman’s rank correlations (Spearman’s </a:t>
                      </a:r>
                      <a:r>
                        <a:rPr kumimoji="0" lang="en-US" alt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  <a:sym typeface="Symbol" charset="2"/>
                        </a:rPr>
                        <a:t></a:t>
                      </a:r>
                      <a:r>
                        <a:rPr kumimoji="0" lang="en-US" alt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 0.727</a:t>
                      </a:r>
                      <a:endParaRPr kumimoji="0" lang="nb-NO" altLang="nb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p=0.064</a:t>
                      </a:r>
                      <a:endParaRPr kumimoji="0" lang="nb-NO" altLang="nb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4864"/>
            <a:ext cx="396875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86" y="2195661"/>
            <a:ext cx="4017962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0" y="476672"/>
            <a:ext cx="1969194" cy="130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6086" y="559929"/>
            <a:ext cx="5987008" cy="1143000"/>
          </a:xfrm>
        </p:spPr>
        <p:txBody>
          <a:bodyPr/>
          <a:lstStyle/>
          <a:p>
            <a:r>
              <a:rPr lang="nb-NO" dirty="0" smtClean="0"/>
              <a:t>Kloakkepidemiologi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468313" y="404664"/>
            <a:ext cx="7704087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71563" y="914400"/>
            <a:ext cx="7386637" cy="838200"/>
          </a:xfrm>
        </p:spPr>
        <p:txBody>
          <a:bodyPr/>
          <a:lstStyle/>
          <a:p>
            <a:pPr eaLnBrk="1" hangingPunct="1"/>
            <a:r>
              <a:rPr lang="nb-NO" altLang="nb-NO" sz="3200">
                <a:latin typeface="Arial" charset="0"/>
                <a:cs typeface="Arial" charset="0"/>
              </a:rPr>
              <a:t>Vanedannende legemidler er ikke for pyser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32250"/>
          </a:xfrm>
        </p:spPr>
        <p:txBody>
          <a:bodyPr/>
          <a:lstStyle/>
          <a:p>
            <a:pPr eaLnBrk="1" hangingPunct="1"/>
            <a:r>
              <a:rPr lang="nb-NO" altLang="nb-NO" sz="2400" dirty="0">
                <a:latin typeface="Arial" charset="0"/>
                <a:cs typeface="Arial" charset="0"/>
              </a:rPr>
              <a:t>Det burde være like naturlig å stoppe bruken som å starte den</a:t>
            </a:r>
            <a:endParaRPr lang="en-US" altLang="nb-NO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nb-NO" altLang="nb-NO" sz="2000" dirty="0" smtClean="0">
                <a:latin typeface="Arial" charset="0"/>
                <a:cs typeface="Arial" charset="0"/>
              </a:rPr>
              <a:t>Behandlingen er </a:t>
            </a:r>
            <a:r>
              <a:rPr lang="nb-NO" altLang="nb-NO" sz="2000" dirty="0">
                <a:latin typeface="Arial" charset="0"/>
                <a:cs typeface="Arial" charset="0"/>
              </a:rPr>
              <a:t>ikke </a:t>
            </a:r>
            <a:r>
              <a:rPr lang="nb-NO" altLang="nb-NO" sz="2000" dirty="0" smtClean="0">
                <a:latin typeface="Arial" charset="0"/>
                <a:cs typeface="Arial" charset="0"/>
              </a:rPr>
              <a:t>fullendt </a:t>
            </a:r>
            <a:r>
              <a:rPr lang="nb-NO" altLang="nb-NO" sz="2000" dirty="0">
                <a:latin typeface="Arial" charset="0"/>
                <a:cs typeface="Arial" charset="0"/>
              </a:rPr>
              <a:t>før legemidlene er stoppet</a:t>
            </a:r>
            <a:endParaRPr lang="en-US" altLang="nb-NO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nb-NO" sz="2400" dirty="0">
                <a:latin typeface="Arial" charset="0"/>
                <a:cs typeface="Arial" charset="0"/>
              </a:rPr>
              <a:t>L</a:t>
            </a:r>
            <a:r>
              <a:rPr lang="nb-NO" altLang="nb-NO" sz="2400" dirty="0" err="1">
                <a:latin typeface="Arial" charset="0"/>
                <a:cs typeface="Arial" charset="0"/>
              </a:rPr>
              <a:t>eger</a:t>
            </a:r>
            <a:r>
              <a:rPr lang="nb-NO" altLang="nb-NO" sz="2400" dirty="0">
                <a:latin typeface="Arial" charset="0"/>
                <a:cs typeface="Arial" charset="0"/>
              </a:rPr>
              <a:t> bør ikke medisinere dagliglivets problemer med avhengighetsskapende medikamenter</a:t>
            </a:r>
            <a:endParaRPr lang="en-US" altLang="nb-NO" sz="24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nb-NO" sz="2000" dirty="0">
                <a:latin typeface="Arial" charset="0"/>
                <a:cs typeface="Arial" charset="0"/>
              </a:rPr>
              <a:t>F</a:t>
            </a:r>
            <a:r>
              <a:rPr lang="nb-NO" altLang="nb-NO" sz="2000" dirty="0" err="1">
                <a:latin typeface="Arial" charset="0"/>
                <a:cs typeface="Arial" charset="0"/>
              </a:rPr>
              <a:t>ornyelse</a:t>
            </a:r>
            <a:r>
              <a:rPr lang="nb-NO" altLang="nb-NO" sz="2000" dirty="0">
                <a:latin typeface="Arial" charset="0"/>
                <a:cs typeface="Arial" charset="0"/>
              </a:rPr>
              <a:t> av resept bør følges av en konsultasjon hvor man diskuterer grunnlaget for forskrivning</a:t>
            </a:r>
            <a:endParaRPr lang="en-US" altLang="nb-NO" sz="2000" dirty="0">
              <a:latin typeface="Arial" charset="0"/>
              <a:cs typeface="Arial" charset="0"/>
            </a:endParaRPr>
          </a:p>
          <a:p>
            <a:pPr lvl="1" algn="r" eaLnBrk="1" hangingPunct="1">
              <a:buFont typeface="Arial" charset="0"/>
              <a:buNone/>
            </a:pPr>
            <a:r>
              <a:rPr lang="en-US" altLang="nb-NO" sz="1600" i="1" dirty="0">
                <a:latin typeface="Arial" charset="0"/>
                <a:cs typeface="Arial" charset="0"/>
              </a:rPr>
              <a:t>Nessa J, </a:t>
            </a:r>
            <a:r>
              <a:rPr lang="en-US" altLang="nb-NO" sz="1600" i="1" dirty="0" err="1">
                <a:latin typeface="Arial" charset="0"/>
                <a:cs typeface="Arial" charset="0"/>
              </a:rPr>
              <a:t>Tidsskr</a:t>
            </a:r>
            <a:r>
              <a:rPr lang="en-US" altLang="nb-NO" sz="1600" i="1" dirty="0">
                <a:latin typeface="Arial" charset="0"/>
                <a:cs typeface="Arial" charset="0"/>
              </a:rPr>
              <a:t> Nor </a:t>
            </a:r>
            <a:r>
              <a:rPr lang="en-US" altLang="nb-NO" sz="1600" i="1" dirty="0" err="1">
                <a:latin typeface="Arial" charset="0"/>
                <a:cs typeface="Arial" charset="0"/>
              </a:rPr>
              <a:t>Legeforen</a:t>
            </a:r>
            <a:r>
              <a:rPr lang="en-US" altLang="nb-NO" sz="1600" i="1" dirty="0">
                <a:latin typeface="Arial" charset="0"/>
                <a:cs typeface="Arial" charset="0"/>
              </a:rPr>
              <a:t> 2004</a:t>
            </a:r>
          </a:p>
          <a:p>
            <a:pPr lvl="1" eaLnBrk="1" hangingPunct="1"/>
            <a:r>
              <a:rPr lang="en-US" altLang="nb-NO" sz="2000" dirty="0">
                <a:latin typeface="Arial" charset="0"/>
                <a:cs typeface="Arial" charset="0"/>
              </a:rPr>
              <a:t>M</a:t>
            </a:r>
            <a:r>
              <a:rPr lang="nb-NO" altLang="nb-NO" sz="2000" dirty="0">
                <a:latin typeface="Arial" charset="0"/>
                <a:cs typeface="Arial" charset="0"/>
              </a:rPr>
              <a:t>an fikk en 20 % </a:t>
            </a:r>
            <a:r>
              <a:rPr lang="nb-NO" altLang="nb-NO" sz="2000" dirty="0" smtClean="0">
                <a:latin typeface="Arial" charset="0"/>
                <a:cs typeface="Arial" charset="0"/>
              </a:rPr>
              <a:t>reduksjon </a:t>
            </a:r>
            <a:r>
              <a:rPr lang="nb-NO" altLang="nb-NO" sz="2000" dirty="0">
                <a:latin typeface="Arial" charset="0"/>
                <a:cs typeface="Arial" charset="0"/>
              </a:rPr>
              <a:t>i forbruket i DK ved denne intervensjonen alene</a:t>
            </a:r>
            <a:endParaRPr lang="en-US" altLang="nb-NO" sz="2000" dirty="0">
              <a:latin typeface="Arial" charset="0"/>
              <a:cs typeface="Arial" charset="0"/>
            </a:endParaRPr>
          </a:p>
          <a:p>
            <a:pPr lvl="1" algn="r" eaLnBrk="1" hangingPunct="1">
              <a:buFont typeface="Arial" charset="0"/>
              <a:buNone/>
            </a:pPr>
            <a:r>
              <a:rPr lang="en-US" altLang="nb-NO" sz="1600" i="1" dirty="0" err="1">
                <a:latin typeface="Arial" charset="0"/>
                <a:cs typeface="Arial" charset="0"/>
              </a:rPr>
              <a:t>Kampmann</a:t>
            </a:r>
            <a:r>
              <a:rPr lang="en-US" altLang="nb-NO" sz="1600" i="1" dirty="0">
                <a:latin typeface="Arial" charset="0"/>
                <a:cs typeface="Arial" charset="0"/>
              </a:rPr>
              <a:t> JP,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>
                <a:latin typeface="Arial" charset="0"/>
                <a:cs typeface="Arial" charset="0"/>
              </a:rPr>
              <a:t>Konklusjon</a:t>
            </a:r>
            <a:endParaRPr lang="en-US" altLang="nb-NO">
              <a:latin typeface="Arial" charset="0"/>
              <a:cs typeface="Arial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52937"/>
          </a:xfrm>
        </p:spPr>
        <p:txBody>
          <a:bodyPr/>
          <a:lstStyle/>
          <a:p>
            <a:pPr eaLnBrk="1" hangingPunct="1"/>
            <a:r>
              <a:rPr lang="nb-NO" altLang="nb-NO" sz="2400">
                <a:latin typeface="Arial" charset="0"/>
                <a:cs typeface="Arial" charset="0"/>
              </a:rPr>
              <a:t>Mange bruker disse midlene</a:t>
            </a:r>
            <a:endParaRPr lang="en-US" altLang="nb-NO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nb-NO" sz="2400">
                <a:latin typeface="Arial" charset="0"/>
                <a:cs typeface="Arial" charset="0"/>
              </a:rPr>
              <a:t>B</a:t>
            </a:r>
            <a:r>
              <a:rPr lang="nb-NO" altLang="nb-NO" sz="2400">
                <a:latin typeface="Arial" charset="0"/>
                <a:cs typeface="Arial" charset="0"/>
              </a:rPr>
              <a:t>are et mindretall får problemer</a:t>
            </a:r>
          </a:p>
          <a:p>
            <a:pPr lvl="1" eaLnBrk="1" hangingPunct="1"/>
            <a:r>
              <a:rPr lang="nb-NO" altLang="nb-NO" sz="2000">
                <a:latin typeface="Arial" charset="0"/>
                <a:cs typeface="Arial" charset="0"/>
              </a:rPr>
              <a:t>Viktig å ikke overdrive problemet</a:t>
            </a:r>
          </a:p>
          <a:p>
            <a:pPr lvl="1" eaLnBrk="1" hangingPunct="1"/>
            <a:r>
              <a:rPr lang="nb-NO" altLang="nb-NO" sz="2000">
                <a:latin typeface="Arial" charset="0"/>
                <a:cs typeface="Arial" charset="0"/>
              </a:rPr>
              <a:t>Rett bruk av vanedannende legemidler</a:t>
            </a:r>
            <a:endParaRPr lang="en-US" altLang="nb-NO" sz="200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nb-NO" sz="2400">
                <a:latin typeface="Arial" charset="0"/>
                <a:cs typeface="Arial" charset="0"/>
              </a:rPr>
              <a:t>D</a:t>
            </a:r>
            <a:r>
              <a:rPr lang="nb-NO" altLang="nb-NO" sz="2400">
                <a:latin typeface="Arial" charset="0"/>
                <a:cs typeface="Arial" charset="0"/>
              </a:rPr>
              <a:t>et er et betydelig illegalt marked</a:t>
            </a:r>
          </a:p>
          <a:p>
            <a:pPr lvl="1" eaLnBrk="1" hangingPunct="1"/>
            <a:r>
              <a:rPr lang="nb-NO" altLang="nb-NO" sz="2000">
                <a:latin typeface="Arial" charset="0"/>
                <a:cs typeface="Arial" charset="0"/>
              </a:rPr>
              <a:t>I mindre grad lekkasje</a:t>
            </a:r>
          </a:p>
          <a:p>
            <a:pPr lvl="1" eaLnBrk="1" hangingPunct="1"/>
            <a:r>
              <a:rPr lang="nb-NO" altLang="nb-NO" sz="2000">
                <a:latin typeface="Arial" charset="0"/>
                <a:cs typeface="Arial" charset="0"/>
              </a:rPr>
              <a:t>Men noe lekkasje – vi kan lage et lekkasjefritt sysem</a:t>
            </a:r>
            <a:endParaRPr lang="en-US" altLang="nb-NO" sz="200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nb-NO" sz="2400">
                <a:latin typeface="Arial" charset="0"/>
                <a:cs typeface="Arial" charset="0"/>
              </a:rPr>
              <a:t>N</a:t>
            </a:r>
            <a:r>
              <a:rPr lang="nb-NO" altLang="nb-NO" sz="2400">
                <a:latin typeface="Arial" charset="0"/>
                <a:cs typeface="Arial" charset="0"/>
              </a:rPr>
              <a:t>oen lege er for liberale</a:t>
            </a:r>
          </a:p>
          <a:p>
            <a:pPr lvl="1" eaLnBrk="1" hangingPunct="1"/>
            <a:r>
              <a:rPr lang="nb-NO" altLang="nb-NO" sz="2000">
                <a:latin typeface="Arial" charset="0"/>
                <a:cs typeface="Arial" charset="0"/>
              </a:rPr>
              <a:t>Hvor mye skal deres atferd diktere regulering? </a:t>
            </a:r>
            <a:endParaRPr lang="en-US" altLang="nb-NO" sz="2000">
              <a:latin typeface="Arial" charset="0"/>
              <a:cs typeface="Arial" charset="0"/>
            </a:endParaRPr>
          </a:p>
          <a:p>
            <a:pPr eaLnBrk="1" hangingPunct="1"/>
            <a:r>
              <a:rPr lang="nb-NO" altLang="nb-NO" sz="2400">
                <a:latin typeface="Arial" charset="0"/>
                <a:cs typeface="Arial" charset="0"/>
              </a:rPr>
              <a:t>Noen pasient benytter seg av dette</a:t>
            </a:r>
            <a:endParaRPr lang="en-US" altLang="nb-NO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nb-NO" sz="2400">
                <a:latin typeface="Arial" charset="0"/>
                <a:cs typeface="Arial" charset="0"/>
              </a:rPr>
              <a:t>N</a:t>
            </a:r>
            <a:r>
              <a:rPr lang="nb-NO" altLang="nb-NO" sz="2400">
                <a:latin typeface="Arial" charset="0"/>
                <a:cs typeface="Arial" charset="0"/>
              </a:rPr>
              <a:t>oen grep er ganske enkle for å rette på problemene</a:t>
            </a:r>
            <a:endParaRPr lang="en-US" altLang="nb-NO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3826891" cy="1143000"/>
          </a:xfrm>
        </p:spPr>
        <p:txBody>
          <a:bodyPr/>
          <a:lstStyle/>
          <a:p>
            <a:pPr eaLnBrk="1" hangingPunct="1"/>
            <a:r>
              <a:rPr lang="en-US" altLang="nb-NO" sz="2800" b="1">
                <a:latin typeface="Arial" charset="0"/>
                <a:cs typeface="Arial" charset="0"/>
              </a:rPr>
              <a:t>Paracelsus </a:t>
            </a:r>
            <a:r>
              <a:rPr lang="en-US" altLang="nb-NO" sz="2800">
                <a:latin typeface="Arial" charset="0"/>
                <a:cs typeface="Arial" charset="0"/>
              </a:rPr>
              <a:t/>
            </a:r>
            <a:br>
              <a:rPr lang="en-US" altLang="nb-NO" sz="2800">
                <a:latin typeface="Arial" charset="0"/>
                <a:cs typeface="Arial" charset="0"/>
              </a:rPr>
            </a:br>
            <a:r>
              <a:rPr lang="en-US" altLang="nb-NO" sz="2800">
                <a:latin typeface="Arial" charset="0"/>
                <a:cs typeface="Arial" charset="0"/>
              </a:rPr>
              <a:t>1493-1541</a:t>
            </a:r>
            <a:endParaRPr lang="nb-NO" altLang="nb-NO" sz="2800">
              <a:latin typeface="Arial" charset="0"/>
              <a:cs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altLang="nb-NO" b="1" i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nb-NO" b="1" i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altLang="nb-NO" b="1" i="1">
                <a:latin typeface="Book Antiqua" charset="0"/>
                <a:ea typeface="Book Antiqua" charset="0"/>
                <a:cs typeface="Book Antiqua" charset="0"/>
              </a:rPr>
              <a:t>All things are poisons, for there is nothing without poisonous qualities. It is only the dose which makes a thing poison</a:t>
            </a:r>
            <a:endParaRPr lang="nb-NO" altLang="nb-NO" i="1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024" y="1124744"/>
            <a:ext cx="3774461" cy="502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4200">
                <a:latin typeface="Arial" charset="0"/>
                <a:cs typeface="Arial" charset="0"/>
              </a:rPr>
              <a:t>Hvilke legemidler snakker vi om?</a:t>
            </a:r>
            <a:endParaRPr lang="en-US" altLang="nb-NO" sz="420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3429000"/>
            <a:ext cx="8147248" cy="2697163"/>
          </a:xfrm>
        </p:spPr>
        <p:txBody>
          <a:bodyPr/>
          <a:lstStyle/>
          <a:p>
            <a:r>
              <a:rPr lang="nb-NO" sz="2000" dirty="0"/>
              <a:t>Benzodiazepiner, z-hypnotika, barbiturater</a:t>
            </a:r>
          </a:p>
          <a:p>
            <a:r>
              <a:rPr lang="nb-NO" sz="2000" dirty="0"/>
              <a:t>Opioider</a:t>
            </a:r>
          </a:p>
          <a:p>
            <a:r>
              <a:rPr lang="nb-NO" sz="2000" dirty="0"/>
              <a:t>Andre smertestillende (o.l.): pregabalin (</a:t>
            </a:r>
            <a:r>
              <a:rPr lang="nb-NO" sz="2000" dirty="0" err="1"/>
              <a:t>Lyrica</a:t>
            </a:r>
            <a:r>
              <a:rPr lang="nb-NO" sz="2000" dirty="0"/>
              <a:t>), </a:t>
            </a:r>
            <a:r>
              <a:rPr lang="nb-NO" sz="2000" dirty="0" err="1"/>
              <a:t>ketamin</a:t>
            </a:r>
            <a:r>
              <a:rPr lang="nb-NO" sz="2000" dirty="0"/>
              <a:t> (</a:t>
            </a:r>
            <a:r>
              <a:rPr lang="nb-NO" sz="2000" dirty="0" err="1"/>
              <a:t>Ketalar</a:t>
            </a:r>
            <a:r>
              <a:rPr lang="nb-NO" sz="2000" dirty="0"/>
              <a:t>)</a:t>
            </a:r>
          </a:p>
          <a:p>
            <a:r>
              <a:rPr lang="nb-NO" sz="2000" dirty="0"/>
              <a:t>Sentralstimulerende: </a:t>
            </a:r>
            <a:r>
              <a:rPr lang="nb-NO" sz="2000" dirty="0" err="1"/>
              <a:t>metylfenidat</a:t>
            </a:r>
            <a:r>
              <a:rPr lang="nb-NO" sz="2000" dirty="0"/>
              <a:t>, amfetamin</a:t>
            </a:r>
          </a:p>
          <a:p>
            <a:r>
              <a:rPr lang="nb-NO" sz="2000" dirty="0"/>
              <a:t>Andre?</a:t>
            </a:r>
          </a:p>
          <a:p>
            <a:pPr lvl="1"/>
            <a:r>
              <a:rPr lang="nb-NO" sz="1800" dirty="0" err="1"/>
              <a:t>Quetiapin</a:t>
            </a:r>
            <a:r>
              <a:rPr lang="nb-NO" sz="1800" dirty="0"/>
              <a:t>?</a:t>
            </a:r>
          </a:p>
          <a:p>
            <a:pPr lvl="1"/>
            <a:r>
              <a:rPr lang="nb-NO" sz="1800" dirty="0"/>
              <a:t>Sativex?</a:t>
            </a:r>
          </a:p>
          <a:p>
            <a:endParaRPr lang="nb-NO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2" b="26671"/>
          <a:stretch/>
        </p:blipFill>
        <p:spPr bwMode="auto">
          <a:xfrm>
            <a:off x="539552" y="1340768"/>
            <a:ext cx="8153269" cy="196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Alltid misbruk eller......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Dette er gode og pålitelig midler</a:t>
            </a:r>
          </a:p>
          <a:p>
            <a:r>
              <a:rPr lang="nb-NO"/>
              <a:t>Sikre i bruk</a:t>
            </a:r>
          </a:p>
          <a:p>
            <a:r>
              <a:rPr lang="nb-NO"/>
              <a:t>Brukt rett til stor nytte</a:t>
            </a:r>
          </a:p>
          <a:p>
            <a:endParaRPr lang="nb-NO"/>
          </a:p>
          <a:p>
            <a:r>
              <a:rPr lang="nb-NO"/>
              <a:t>Men de kan også misbrukes</a:t>
            </a:r>
          </a:p>
          <a:p>
            <a:r>
              <a:rPr lang="nb-NO"/>
              <a:t>Og blir i marginale populasjoner misbrukt i stort monn</a:t>
            </a:r>
          </a:p>
        </p:txBody>
      </p:sp>
    </p:spTree>
    <p:extLst>
      <p:ext uri="{BB962C8B-B14F-4D97-AF65-F5344CB8AC3E}">
        <p14:creationId xmlns:p14="http://schemas.microsoft.com/office/powerpoint/2010/main" val="13542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Noen får problemer med skadelig bruk eller avhengighet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38398"/>
            <a:ext cx="8229600" cy="4364706"/>
          </a:xfrm>
        </p:spPr>
        <p:txBody>
          <a:bodyPr/>
          <a:lstStyle/>
          <a:p>
            <a:r>
              <a:rPr lang="nb-NO" sz="2800"/>
              <a:t>Den intravenøse rusmiddelbrukeren</a:t>
            </a:r>
          </a:p>
          <a:p>
            <a:pPr lvl="1"/>
            <a:r>
              <a:rPr lang="nb-NO" sz="2400"/>
              <a:t>Høyne rusen eller dempe landingen</a:t>
            </a:r>
          </a:p>
          <a:p>
            <a:pPr lvl="1"/>
            <a:r>
              <a:rPr lang="nb-NO" sz="2400"/>
              <a:t>Heroin og amfetamin </a:t>
            </a:r>
          </a:p>
          <a:p>
            <a:r>
              <a:rPr lang="nb-NO" sz="2800"/>
              <a:t>Den selvmedisinerende angst-/smertepasienten</a:t>
            </a:r>
          </a:p>
          <a:p>
            <a:r>
              <a:rPr lang="nb-NO" sz="2800"/>
              <a:t>Den egentlige legemiddelmisbrukeren</a:t>
            </a:r>
          </a:p>
          <a:p>
            <a:pPr lvl="1"/>
            <a:r>
              <a:rPr lang="nb-NO" sz="2400"/>
              <a:t>Opioider og benzodiazepiner sammen</a:t>
            </a:r>
          </a:p>
          <a:p>
            <a:pPr lvl="1"/>
            <a:r>
              <a:rPr lang="nb-NO" sz="2400"/>
              <a:t>Opioider og benzodiazepiner driver hverandre</a:t>
            </a:r>
          </a:p>
          <a:p>
            <a:r>
              <a:rPr lang="nb-NO" sz="2800"/>
              <a:t>Pseudoterapeutisk langtidsbruk</a:t>
            </a:r>
          </a:p>
          <a:p>
            <a:pPr lvl="1"/>
            <a:r>
              <a:rPr lang="nb-NO" sz="2400"/>
              <a:t>Det er her de store tallene er!</a:t>
            </a:r>
          </a:p>
        </p:txBody>
      </p:sp>
    </p:spTree>
    <p:extLst>
      <p:ext uri="{BB962C8B-B14F-4D97-AF65-F5344CB8AC3E}">
        <p14:creationId xmlns:p14="http://schemas.microsoft.com/office/powerpoint/2010/main" val="93824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Et stadig økende forbruk.....(?)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9888"/>
            <a:ext cx="7560840" cy="474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018382"/>
              </p:ext>
            </p:extLst>
          </p:nvPr>
        </p:nvGraphicFramePr>
        <p:xfrm>
          <a:off x="685800" y="1981200"/>
          <a:ext cx="7315200" cy="4086225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Antall </a:t>
                      </a: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person</a:t>
                      </a:r>
                      <a:r>
                        <a:rPr kumimoji="0" lang="nb-NO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er</a:t>
                      </a:r>
                      <a:endParaRPr kumimoji="0" lang="en-US" altLang="nb-NO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Hvor mange doser forskrevet?</a:t>
                      </a:r>
                      <a:endParaRPr kumimoji="0" lang="en-US" altLang="nb-NO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850000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500000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250000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100000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50000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1350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3350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7550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14600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36840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71500" y="3429000"/>
            <a:ext cx="7572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" y="4929188"/>
            <a:ext cx="7572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1500" y="6072188"/>
            <a:ext cx="7572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300"/>
              <a:t>Antall folk som får en resept på disse legemidlene: hvor skal man sette grensen?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Utviklingen i USA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400"/>
              <a:t>Forbruket av opioider har i mange år ligget på 10x det vi ser i Norge</a:t>
            </a:r>
          </a:p>
          <a:p>
            <a:r>
              <a:rPr lang="nb-NO" sz="2400"/>
              <a:t>Med dertil påfølgende problemer </a:t>
            </a:r>
          </a:p>
          <a:p>
            <a:r>
              <a:rPr lang="nb-NO" sz="2400"/>
              <a:t>I mange år har amerikanerne levd etter troen på at </a:t>
            </a:r>
            <a:r>
              <a:rPr lang="nb-NO" sz="2400" i="1"/>
              <a:t>så lenge man gjør som legen sier, så er det ikke noe problem</a:t>
            </a:r>
          </a:p>
          <a:p>
            <a:r>
              <a:rPr lang="nb-NO" sz="2400"/>
              <a:t>Har de lært noe?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6985"/>
            <a:ext cx="4038600" cy="391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4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Fordeling i befolkningen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39888"/>
          <a:ext cx="8229600" cy="445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57188" y="6215063"/>
            <a:ext cx="869680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nb-NO" altLang="nb-NO" sz="2000" b="1">
                <a:latin typeface="Calibri" charset="0"/>
              </a:rPr>
              <a:t>Ca. 850 000 nordmenn får hver år forskrevet minst en dose av disse legemidlene</a:t>
            </a:r>
            <a:endParaRPr lang="en-US" altLang="nb-NO" sz="20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Powerpoint-mal-SERAF-engelsk-n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HI_skjerm_lys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FHI_skjerm_ly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HI_skjerm_lys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FHI_skjerm_ly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HI_skjerm_lys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FHI_skjerm_ly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Powerpoint-mal-SERAF-engelsk-ny</Template>
  <TotalTime>362</TotalTime>
  <Words>511</Words>
  <Application>Microsoft Office PowerPoint</Application>
  <PresentationFormat>Skjermfremvisning (4:3)</PresentationFormat>
  <Paragraphs>118</Paragraphs>
  <Slides>16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Symbol</vt:lpstr>
      <vt:lpstr>Powerpoint-mal-SERAF-engelsk-ny</vt:lpstr>
      <vt:lpstr>SPW 10.0 Graph</vt:lpstr>
      <vt:lpstr>Hvor farlig er legemidler og hvor utbredt er den skadelige bruken?</vt:lpstr>
      <vt:lpstr>Paracelsus  1493-1541</vt:lpstr>
      <vt:lpstr>Hvilke legemidler snakker vi om?</vt:lpstr>
      <vt:lpstr>Alltid misbruk eller......</vt:lpstr>
      <vt:lpstr>Noen får problemer med skadelig bruk eller avhengighet</vt:lpstr>
      <vt:lpstr>Et stadig økende forbruk.....(?)</vt:lpstr>
      <vt:lpstr>Antall folk som får en resept på disse legemidlene: hvor skal man sette grensen?</vt:lpstr>
      <vt:lpstr>Utviklingen i USA</vt:lpstr>
      <vt:lpstr>Fordeling i befolkningen</vt:lpstr>
      <vt:lpstr>Finnes det gode parametre for misbruk?</vt:lpstr>
      <vt:lpstr>Totalkonsummodellen vi vet den gjelder for alkohol – men sannelig gjelder den ikke for legemidler også!</vt:lpstr>
      <vt:lpstr>PowerPoint-presentasjon</vt:lpstr>
      <vt:lpstr>PowerPoint-presentasjon</vt:lpstr>
      <vt:lpstr>Kloakkepidemiologi</vt:lpstr>
      <vt:lpstr>Vanedannende legemidler er ikke for pyser</vt:lpstr>
      <vt:lpstr>Konklusjon</vt:lpstr>
    </vt:vector>
  </TitlesOfParts>
  <Company>Universitetet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patient as drug seeker The doctor as pill pusher (some hard facts and their problematic interpretation)</dc:title>
  <dc:creator>Jørgen G. Bramness</dc:creator>
  <cp:lastModifiedBy>Knut Toralf Reinås</cp:lastModifiedBy>
  <cp:revision>48</cp:revision>
  <cp:lastPrinted>2015-11-11T12:22:24Z</cp:lastPrinted>
  <dcterms:created xsi:type="dcterms:W3CDTF">2014-09-11T11:00:29Z</dcterms:created>
  <dcterms:modified xsi:type="dcterms:W3CDTF">2015-11-16T15:33:30Z</dcterms:modified>
</cp:coreProperties>
</file>