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8D93E-B26F-47C3-AAFA-5251D84D3E65}" type="datetimeFigureOut">
              <a:rPr lang="nb-NO" smtClean="0"/>
              <a:pPr/>
              <a:t>07.11.2013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76886-6008-4EAA-9147-1337A68713BE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C5F05-40F9-4BBF-A27C-6A07EE1F6A14}" type="slidenum">
              <a:rPr lang="nb-NO"/>
              <a:pPr/>
              <a:t>1</a:t>
            </a:fld>
            <a:endParaRPr lang="nb-NO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C5F05-40F9-4BBF-A27C-6A07EE1F6A14}" type="slidenum">
              <a:rPr lang="nb-NO"/>
              <a:pPr/>
              <a:t>2</a:t>
            </a:fld>
            <a:endParaRPr lang="nb-NO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DE6F3-A931-413A-BB76-F68FAE890788}" type="slidenum">
              <a:rPr lang="nb-NO"/>
              <a:pPr/>
              <a:t>3</a:t>
            </a:fld>
            <a:endParaRPr lang="nb-NO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DE6F3-A931-413A-BB76-F68FAE890788}" type="slidenum">
              <a:rPr lang="nb-NO"/>
              <a:pPr/>
              <a:t>4</a:t>
            </a:fld>
            <a:endParaRPr lang="nb-NO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DE6F3-A931-413A-BB76-F68FAE890788}" type="slidenum">
              <a:rPr lang="nb-NO"/>
              <a:pPr/>
              <a:t>5</a:t>
            </a:fld>
            <a:endParaRPr lang="nb-NO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DE6F3-A931-413A-BB76-F68FAE890788}" type="slidenum">
              <a:rPr lang="nb-NO"/>
              <a:pPr/>
              <a:t>6</a:t>
            </a:fld>
            <a:endParaRPr lang="nb-NO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DE6F3-A931-413A-BB76-F68FAE890788}" type="slidenum">
              <a:rPr lang="nb-NO"/>
              <a:pPr/>
              <a:t>7</a:t>
            </a:fld>
            <a:endParaRPr lang="nb-NO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C5F05-40F9-4BBF-A27C-6A07EE1F6A14}" type="slidenum">
              <a:rPr lang="nb-NO"/>
              <a:pPr/>
              <a:t>8</a:t>
            </a:fld>
            <a:endParaRPr lang="nb-NO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B6B4-0DFD-4484-A0B8-6A6037A23F1C}" type="datetimeFigureOut">
              <a:rPr lang="nb-NO" smtClean="0"/>
              <a:pPr/>
              <a:t>07.11.2013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98D3-FA53-40B8-8B3A-72F9012BA60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B6B4-0DFD-4484-A0B8-6A6037A23F1C}" type="datetimeFigureOut">
              <a:rPr lang="nb-NO" smtClean="0"/>
              <a:pPr/>
              <a:t>07.11.2013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98D3-FA53-40B8-8B3A-72F9012BA60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B6B4-0DFD-4484-A0B8-6A6037A23F1C}" type="datetimeFigureOut">
              <a:rPr lang="nb-NO" smtClean="0"/>
              <a:pPr/>
              <a:t>07.11.2013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98D3-FA53-40B8-8B3A-72F9012BA60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B6B4-0DFD-4484-A0B8-6A6037A23F1C}" type="datetimeFigureOut">
              <a:rPr lang="nb-NO" smtClean="0"/>
              <a:pPr/>
              <a:t>07.11.2013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98D3-FA53-40B8-8B3A-72F9012BA60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B6B4-0DFD-4484-A0B8-6A6037A23F1C}" type="datetimeFigureOut">
              <a:rPr lang="nb-NO" smtClean="0"/>
              <a:pPr/>
              <a:t>07.11.2013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98D3-FA53-40B8-8B3A-72F9012BA60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B6B4-0DFD-4484-A0B8-6A6037A23F1C}" type="datetimeFigureOut">
              <a:rPr lang="nb-NO" smtClean="0"/>
              <a:pPr/>
              <a:t>07.11.2013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98D3-FA53-40B8-8B3A-72F9012BA60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B6B4-0DFD-4484-A0B8-6A6037A23F1C}" type="datetimeFigureOut">
              <a:rPr lang="nb-NO" smtClean="0"/>
              <a:pPr/>
              <a:t>07.11.2013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98D3-FA53-40B8-8B3A-72F9012BA60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B6B4-0DFD-4484-A0B8-6A6037A23F1C}" type="datetimeFigureOut">
              <a:rPr lang="nb-NO" smtClean="0"/>
              <a:pPr/>
              <a:t>07.11.2013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98D3-FA53-40B8-8B3A-72F9012BA60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B6B4-0DFD-4484-A0B8-6A6037A23F1C}" type="datetimeFigureOut">
              <a:rPr lang="nb-NO" smtClean="0"/>
              <a:pPr/>
              <a:t>07.11.2013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98D3-FA53-40B8-8B3A-72F9012BA60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B6B4-0DFD-4484-A0B8-6A6037A23F1C}" type="datetimeFigureOut">
              <a:rPr lang="nb-NO" smtClean="0"/>
              <a:pPr/>
              <a:t>07.11.2013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98D3-FA53-40B8-8B3A-72F9012BA60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B6B4-0DFD-4484-A0B8-6A6037A23F1C}" type="datetimeFigureOut">
              <a:rPr lang="nb-NO" smtClean="0"/>
              <a:pPr/>
              <a:t>07.11.2013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98D3-FA53-40B8-8B3A-72F9012BA60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EB6B4-0DFD-4484-A0B8-6A6037A23F1C}" type="datetimeFigureOut">
              <a:rPr lang="nb-NO" smtClean="0"/>
              <a:pPr/>
              <a:t>07.11.2013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A98D3-FA53-40B8-8B3A-72F9012BA60C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08.11.2013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493F-E08C-4EDB-B445-F78970292C48}" type="slidenum">
              <a:rPr lang="nb-NO"/>
              <a:pPr/>
              <a:t>1</a:t>
            </a:fld>
            <a:endParaRPr lang="nb-NO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b-NO" sz="4800" dirty="0" smtClean="0"/>
              <a:t>Passiv drikking</a:t>
            </a:r>
            <a:endParaRPr lang="nb-NO" sz="4800" dirty="0"/>
          </a:p>
          <a:p>
            <a:pPr algn="ctr">
              <a:buFontTx/>
              <a:buNone/>
            </a:pPr>
            <a:r>
              <a:rPr lang="nb-NO" sz="4000" dirty="0" smtClean="0"/>
              <a:t>som alkoholpolitisk begrep</a:t>
            </a:r>
            <a:endParaRPr lang="nb-NO" sz="4000" dirty="0"/>
          </a:p>
          <a:p>
            <a:pPr algn="ctr">
              <a:buFontTx/>
              <a:buNone/>
            </a:pPr>
            <a:r>
              <a:rPr lang="nb-NO" dirty="0"/>
              <a:t>Innlegg </a:t>
            </a:r>
            <a:r>
              <a:rPr lang="nb-NO" dirty="0" smtClean="0"/>
              <a:t>på </a:t>
            </a:r>
            <a:r>
              <a:rPr lang="nb-NO" dirty="0" err="1" smtClean="0"/>
              <a:t>FMRs</a:t>
            </a:r>
            <a:r>
              <a:rPr lang="nb-NO" dirty="0" smtClean="0"/>
              <a:t> </a:t>
            </a:r>
            <a:r>
              <a:rPr lang="nb-NO" dirty="0" err="1" smtClean="0"/>
              <a:t>fagdag</a:t>
            </a:r>
            <a:r>
              <a:rPr lang="nb-NO" dirty="0" smtClean="0"/>
              <a:t> </a:t>
            </a:r>
          </a:p>
          <a:p>
            <a:pPr algn="ctr">
              <a:buFontTx/>
              <a:buNone/>
            </a:pPr>
            <a:r>
              <a:rPr lang="nb-NO" dirty="0" smtClean="0"/>
              <a:t>08.11.2013</a:t>
            </a:r>
            <a:endParaRPr lang="nb-NO" dirty="0"/>
          </a:p>
          <a:p>
            <a:pPr algn="ctr"/>
            <a:endParaRPr lang="nb-NO" dirty="0"/>
          </a:p>
          <a:p>
            <a:pPr algn="ctr">
              <a:buFontTx/>
              <a:buNone/>
            </a:pPr>
            <a:r>
              <a:rPr lang="nb-NO" sz="2400" dirty="0"/>
              <a:t>Knut T. </a:t>
            </a:r>
            <a:r>
              <a:rPr lang="nb-NO" sz="2400" dirty="0" err="1"/>
              <a:t>Reinås</a:t>
            </a:r>
            <a:endParaRPr lang="nb-NO" sz="2400" dirty="0"/>
          </a:p>
          <a:p>
            <a:pPr algn="ctr">
              <a:buFontTx/>
              <a:buNone/>
            </a:pPr>
            <a:r>
              <a:rPr lang="nb-NO" sz="2400" dirty="0"/>
              <a:t>Leder, Forbundet Mot Rusgift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ph type="title"/>
          </p:nvPr>
        </p:nvGraphicFramePr>
        <p:xfrm>
          <a:off x="7164388" y="290513"/>
          <a:ext cx="1511300" cy="796925"/>
        </p:xfrm>
        <a:graphic>
          <a:graphicData uri="http://schemas.openxmlformats.org/presentationml/2006/ole">
            <p:oleObj spid="_x0000_s1027" name="Photo Editor-foto" r:id="rId4" imgW="3200000" imgH="168571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08.11.2013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493F-E08C-4EDB-B445-F78970292C48}" type="slidenum">
              <a:rPr lang="nb-NO"/>
              <a:pPr/>
              <a:t>2</a:t>
            </a:fld>
            <a:endParaRPr lang="nb-NO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pPr algn="ctr">
              <a:buFontTx/>
              <a:buNone/>
            </a:pPr>
            <a:endParaRPr lang="nb-NO" sz="2400" dirty="0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ph type="title"/>
          </p:nvPr>
        </p:nvGraphicFramePr>
        <p:xfrm>
          <a:off x="7164388" y="290513"/>
          <a:ext cx="1511300" cy="796925"/>
        </p:xfrm>
        <a:graphic>
          <a:graphicData uri="http://schemas.openxmlformats.org/presentationml/2006/ole">
            <p:oleObj spid="_x0000_s2051" name="Photo Editor-foto" r:id="rId4" imgW="3200000" imgH="1685714" progId="">
              <p:embed/>
            </p:oleObj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509" y="-50499"/>
            <a:ext cx="6180415" cy="58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7544" y="58772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</a:t>
            </a:r>
            <a:r>
              <a:rPr lang="en-US" i="1" dirty="0" err="1" smtClean="0"/>
              <a:t>Rossow</a:t>
            </a:r>
            <a:r>
              <a:rPr lang="en-US" i="1" dirty="0" smtClean="0"/>
              <a:t> I, </a:t>
            </a:r>
            <a:r>
              <a:rPr lang="en-US" i="1" dirty="0" err="1" smtClean="0"/>
              <a:t>Hauge</a:t>
            </a:r>
            <a:r>
              <a:rPr lang="en-US" i="1" dirty="0" smtClean="0"/>
              <a:t> R: ”Who pays for the drinking?” Addiction 99:1094-102, 2004.</a:t>
            </a:r>
            <a:endParaRPr lang="en-US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08.11.2013</a:t>
            </a:r>
            <a:endParaRPr lang="nb-NO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KTR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AE21-F428-43C2-8CDC-80816B717B64}" type="slidenum">
              <a:rPr lang="nb-NO"/>
              <a:pPr/>
              <a:t>3</a:t>
            </a:fld>
            <a:endParaRPr lang="nb-NO"/>
          </a:p>
        </p:txBody>
      </p:sp>
      <p:sp>
        <p:nvSpPr>
          <p:cNvPr id="131074" name="AutoShap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11188" y="274638"/>
            <a:ext cx="5761012" cy="828675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nb-NO" sz="3200" dirty="0" smtClean="0"/>
              <a:t>Passiv drikking</a:t>
            </a:r>
            <a:endParaRPr lang="nb-NO" sz="3200" dirty="0"/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>
            <p:ph idx="1"/>
          </p:nvPr>
        </p:nvGraphicFramePr>
        <p:xfrm>
          <a:off x="6804025" y="230188"/>
          <a:ext cx="1584325" cy="833437"/>
        </p:xfrm>
        <a:graphic>
          <a:graphicData uri="http://schemas.openxmlformats.org/presentationml/2006/ole">
            <p:oleObj spid="_x0000_s4098" name="Photo Editor-foto" r:id="rId4" imgW="3200000" imgH="1685714" progId="">
              <p:embed/>
            </p:oleObj>
          </a:graphicData>
        </a:graphic>
      </p:graphicFrame>
      <p:pic>
        <p:nvPicPr>
          <p:cNvPr id="1638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3502" y="1033463"/>
            <a:ext cx="7574661" cy="505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5877272"/>
            <a:ext cx="14844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08.11.2013</a:t>
            </a:r>
            <a:endParaRPr lang="nb-NO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KTR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AE21-F428-43C2-8CDC-80816B717B64}" type="slidenum">
              <a:rPr lang="nb-NO"/>
              <a:pPr/>
              <a:t>4</a:t>
            </a:fld>
            <a:endParaRPr lang="nb-NO"/>
          </a:p>
        </p:txBody>
      </p:sp>
      <p:sp>
        <p:nvSpPr>
          <p:cNvPr id="131074" name="AutoShap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11188" y="274638"/>
            <a:ext cx="5761012" cy="828675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nb-NO" sz="3200" dirty="0" smtClean="0"/>
              <a:t>Passiv drikking</a:t>
            </a:r>
            <a:endParaRPr lang="nb-NO" sz="3200" dirty="0"/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>
            <p:ph idx="1"/>
          </p:nvPr>
        </p:nvGraphicFramePr>
        <p:xfrm>
          <a:off x="6804025" y="230188"/>
          <a:ext cx="1584325" cy="833437"/>
        </p:xfrm>
        <a:graphic>
          <a:graphicData uri="http://schemas.openxmlformats.org/presentationml/2006/ole">
            <p:oleObj spid="_x0000_s5122" name="Photo Editor-foto" r:id="rId4" imgW="3200000" imgH="1685714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1556792"/>
            <a:ext cx="74888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Alkoholens skader på andre mennesker enn den som selv drikker er et forsømt perspektiv i forskningslitteraturen (Klingemann &amp; </a:t>
            </a:r>
            <a:r>
              <a:rPr lang="nb-NO" dirty="0" err="1" smtClean="0"/>
              <a:t>Gmel</a:t>
            </a:r>
            <a:r>
              <a:rPr lang="nb-NO" dirty="0" smtClean="0"/>
              <a:t> 2001, Laslett et al. 2010)</a:t>
            </a:r>
          </a:p>
          <a:p>
            <a:endParaRPr lang="nb-NO" dirty="0"/>
          </a:p>
          <a:p>
            <a:r>
              <a:rPr lang="nb-NO" dirty="0" smtClean="0"/>
              <a:t>I de nordiske velferdsstatene har det vært etiske grunner til at befolkningsorienterte tiltak er blitt foretrukket: </a:t>
            </a:r>
          </a:p>
          <a:p>
            <a:r>
              <a:rPr lang="nb-NO" dirty="0" smtClean="0"/>
              <a:t>	</a:t>
            </a:r>
            <a:r>
              <a:rPr lang="nb-NO" dirty="0" err="1" smtClean="0"/>
              <a:t>--”Strategier</a:t>
            </a:r>
            <a:r>
              <a:rPr lang="nb-NO" dirty="0" smtClean="0"/>
              <a:t> som utpeker enkeltmennesker …innebærer også 	sosiale kostnader fordi de har en tendens til å bli brukt overfor 	dem som har minst sosiale ressurser til å beskytte seg selv” 	(Bruun et al. 1975)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Et </a:t>
            </a:r>
            <a:r>
              <a:rPr lang="en-US" dirty="0" err="1" smtClean="0"/>
              <a:t>ønske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å </a:t>
            </a:r>
            <a:r>
              <a:rPr lang="en-US" dirty="0" err="1" smtClean="0"/>
              <a:t>unngå</a:t>
            </a:r>
            <a:r>
              <a:rPr lang="en-US" dirty="0" smtClean="0"/>
              <a:t> </a:t>
            </a:r>
            <a:r>
              <a:rPr lang="en-US" dirty="0" err="1" smtClean="0"/>
              <a:t>moralsk</a:t>
            </a:r>
            <a:r>
              <a:rPr lang="en-US" dirty="0" smtClean="0"/>
              <a:t> </a:t>
            </a:r>
            <a:r>
              <a:rPr lang="en-US" dirty="0" err="1" smtClean="0"/>
              <a:t>stempling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diskriminering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alkoholbrukere</a:t>
            </a:r>
            <a:r>
              <a:rPr lang="en-US" dirty="0" smtClean="0"/>
              <a:t> med </a:t>
            </a:r>
            <a:r>
              <a:rPr lang="en-US" dirty="0" err="1" smtClean="0"/>
              <a:t>problemer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Historisk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dette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en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tilnærming</a:t>
            </a:r>
            <a:r>
              <a:rPr lang="en-US" dirty="0" smtClean="0"/>
              <a:t>: </a:t>
            </a:r>
            <a:r>
              <a:rPr lang="en-US" dirty="0" err="1" smtClean="0"/>
              <a:t>Skader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ble</a:t>
            </a:r>
            <a:r>
              <a:rPr lang="en-US" dirty="0" smtClean="0"/>
              <a:t> </a:t>
            </a:r>
            <a:r>
              <a:rPr lang="en-US" dirty="0" err="1" smtClean="0"/>
              <a:t>påført</a:t>
            </a:r>
            <a:r>
              <a:rPr lang="en-US" dirty="0" smtClean="0"/>
              <a:t> </a:t>
            </a:r>
            <a:r>
              <a:rPr lang="en-US" dirty="0" err="1" smtClean="0"/>
              <a:t>andre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klart</a:t>
            </a:r>
            <a:r>
              <a:rPr lang="en-US" dirty="0" smtClean="0"/>
              <a:t> </a:t>
            </a:r>
            <a:r>
              <a:rPr lang="en-US" dirty="0" err="1" smtClean="0"/>
              <a:t>knyttet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avholdsideologiene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1800-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begynnelsen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1900-tallet.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08.11.2013</a:t>
            </a:r>
            <a:endParaRPr lang="nb-NO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KTR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AE21-F428-43C2-8CDC-80816B717B64}" type="slidenum">
              <a:rPr lang="nb-NO"/>
              <a:pPr/>
              <a:t>5</a:t>
            </a:fld>
            <a:endParaRPr lang="nb-NO"/>
          </a:p>
        </p:txBody>
      </p:sp>
      <p:sp>
        <p:nvSpPr>
          <p:cNvPr id="131074" name="AutoShap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11188" y="274638"/>
            <a:ext cx="5761012" cy="828675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nb-NO" sz="3200" dirty="0" smtClean="0"/>
              <a:t>Forskningstradisjoner</a:t>
            </a:r>
            <a:endParaRPr lang="nb-NO" sz="3200" dirty="0"/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>
            <p:ph idx="1"/>
          </p:nvPr>
        </p:nvGraphicFramePr>
        <p:xfrm>
          <a:off x="6804025" y="230188"/>
          <a:ext cx="1584325" cy="833437"/>
        </p:xfrm>
        <a:graphic>
          <a:graphicData uri="http://schemas.openxmlformats.org/presentationml/2006/ole">
            <p:oleObj spid="_x0000_s6146" name="Photo Editor-foto" r:id="rId4" imgW="3200000" imgH="1685714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560" y="1628800"/>
            <a:ext cx="74888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Det er to hovedtilnærminger i den alkoholspesifikke forskningslitteraturen:</a:t>
            </a:r>
          </a:p>
          <a:p>
            <a:endParaRPr lang="nb-NO" dirty="0"/>
          </a:p>
          <a:p>
            <a:pPr marL="342900" indent="-342900">
              <a:buAutoNum type="arabicPeriod"/>
            </a:pPr>
            <a:r>
              <a:rPr lang="nb-NO" dirty="0" smtClean="0"/>
              <a:t>Spørreskjematradisjonen med å spørre om problemer i den generelle befolkningen, eller blant spesielt utsatte grupper</a:t>
            </a:r>
          </a:p>
          <a:p>
            <a:pPr marL="342900" indent="-342900">
              <a:buAutoNum type="arabicPeriod"/>
            </a:pPr>
            <a:r>
              <a:rPr lang="nb-NO" dirty="0" smtClean="0"/>
              <a:t>Tradisjonen med å studere sosiale kostnader, bl.a. basert på registerdata, på et mer generelt nivå. (Laslett et al. 2010)</a:t>
            </a:r>
          </a:p>
          <a:p>
            <a:pPr marL="342900" indent="-342900">
              <a:buAutoNum type="arabicPeriod"/>
            </a:pPr>
            <a:r>
              <a:rPr lang="nb-NO" dirty="0" smtClean="0"/>
              <a:t>Avhengig av fagretning eller fokus er det i den siste tiden blitt foreslått flere begreper for å beskrive det faktum at drikking har negative effekter å andre mennesker og samfunnet i sin helhet.</a:t>
            </a:r>
          </a:p>
          <a:p>
            <a:pPr marL="342900" indent="-342900">
              <a:buAutoNum type="arabicPeriod"/>
            </a:pPr>
            <a:r>
              <a:rPr lang="nb-NO" dirty="0" smtClean="0"/>
              <a:t>Slike begreper er for eksempel ”</a:t>
            </a:r>
            <a:r>
              <a:rPr lang="nb-NO" dirty="0" err="1" smtClean="0"/>
              <a:t>externalities</a:t>
            </a:r>
            <a:r>
              <a:rPr lang="nb-NO" dirty="0" smtClean="0"/>
              <a:t>”, ”</a:t>
            </a:r>
            <a:r>
              <a:rPr lang="nb-NO" dirty="0" err="1" smtClean="0"/>
              <a:t>second-hand</a:t>
            </a:r>
            <a:r>
              <a:rPr lang="nb-NO" dirty="0" smtClean="0"/>
              <a:t> </a:t>
            </a:r>
            <a:r>
              <a:rPr lang="nb-NO" dirty="0" err="1" smtClean="0"/>
              <a:t>effects</a:t>
            </a:r>
            <a:r>
              <a:rPr lang="nb-NO" dirty="0" smtClean="0"/>
              <a:t>”,</a:t>
            </a:r>
          </a:p>
          <a:p>
            <a:pPr marL="342900" indent="-342900"/>
            <a:r>
              <a:rPr lang="nb-NO" dirty="0"/>
              <a:t>	</a:t>
            </a:r>
            <a:r>
              <a:rPr lang="nb-NO" dirty="0" smtClean="0"/>
              <a:t>”</a:t>
            </a:r>
            <a:r>
              <a:rPr lang="nb-NO" dirty="0" err="1" smtClean="0"/>
              <a:t>third</a:t>
            </a:r>
            <a:r>
              <a:rPr lang="nb-NO" dirty="0" smtClean="0"/>
              <a:t> party </a:t>
            </a:r>
            <a:r>
              <a:rPr lang="nb-NO" dirty="0" err="1" smtClean="0"/>
              <a:t>damages</a:t>
            </a:r>
            <a:r>
              <a:rPr lang="nb-NO" dirty="0" smtClean="0"/>
              <a:t>”, ”</a:t>
            </a:r>
            <a:r>
              <a:rPr lang="nb-NO" dirty="0" err="1" smtClean="0"/>
              <a:t>collateral</a:t>
            </a:r>
            <a:r>
              <a:rPr lang="nb-NO" dirty="0" smtClean="0"/>
              <a:t> </a:t>
            </a:r>
            <a:r>
              <a:rPr lang="nb-NO" dirty="0" err="1" smtClean="0"/>
              <a:t>damages</a:t>
            </a:r>
            <a:r>
              <a:rPr lang="nb-NO" dirty="0" smtClean="0"/>
              <a:t>” og ”passive </a:t>
            </a:r>
            <a:r>
              <a:rPr lang="nb-NO" dirty="0" err="1" smtClean="0"/>
              <a:t>drinking</a:t>
            </a:r>
            <a:r>
              <a:rPr lang="nb-NO" dirty="0" smtClean="0"/>
              <a:t>”.</a:t>
            </a:r>
          </a:p>
          <a:p>
            <a:pPr marL="342900" indent="-342900"/>
            <a:r>
              <a:rPr lang="nb-NO" dirty="0" smtClean="0"/>
              <a:t>5.  Ved siden av disse konseptene  har ”harms to </a:t>
            </a:r>
            <a:r>
              <a:rPr lang="nb-NO" dirty="0" err="1" smtClean="0"/>
              <a:t>others</a:t>
            </a:r>
            <a:r>
              <a:rPr lang="nb-NO" dirty="0" smtClean="0"/>
              <a:t>” (HTO) fått en slags status som et nøkkelord i vitenskapelige databaser de siste årene.</a:t>
            </a:r>
          </a:p>
          <a:p>
            <a:pPr marL="342900" indent="-342900"/>
            <a:endParaRPr lang="nb-NO" dirty="0" smtClean="0"/>
          </a:p>
          <a:p>
            <a:pPr marL="342900" indent="-342900"/>
            <a:r>
              <a:rPr lang="nb-NO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06.11.2013</a:t>
            </a:r>
            <a:endParaRPr lang="nb-NO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KTR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AE21-F428-43C2-8CDC-80816B717B64}" type="slidenum">
              <a:rPr lang="nb-NO"/>
              <a:pPr/>
              <a:t>6</a:t>
            </a:fld>
            <a:endParaRPr lang="nb-NO"/>
          </a:p>
        </p:txBody>
      </p:sp>
      <p:sp>
        <p:nvSpPr>
          <p:cNvPr id="131074" name="AutoShap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11188" y="274638"/>
            <a:ext cx="5761012" cy="828675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nb-NO" sz="3200" dirty="0" smtClean="0"/>
              <a:t>Forskningstradisjoner forts.</a:t>
            </a:r>
            <a:endParaRPr lang="nb-NO" sz="3200" dirty="0"/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>
            <p:ph idx="1"/>
          </p:nvPr>
        </p:nvGraphicFramePr>
        <p:xfrm>
          <a:off x="6804025" y="230188"/>
          <a:ext cx="1584325" cy="833437"/>
        </p:xfrm>
        <a:graphic>
          <a:graphicData uri="http://schemas.openxmlformats.org/presentationml/2006/ole">
            <p:oleObj spid="_x0000_s7170" name="Photo Editor-foto" r:id="rId4" imgW="3200000" imgH="1685714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1484784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Passiv </a:t>
            </a:r>
            <a:r>
              <a:rPr lang="nb-NO" dirty="0" err="1" smtClean="0"/>
              <a:t>drikking-konseptet</a:t>
            </a:r>
            <a:r>
              <a:rPr lang="nb-NO" dirty="0" smtClean="0"/>
              <a:t> kan relateres til tre etablerte tradisjoner når det gjelder alkoholforskning:</a:t>
            </a:r>
          </a:p>
          <a:p>
            <a:endParaRPr lang="nb-NO" dirty="0"/>
          </a:p>
          <a:p>
            <a:pPr marL="342900" indent="-342900">
              <a:buAutoNum type="arabicParenBoth"/>
            </a:pPr>
            <a:r>
              <a:rPr lang="nb-NO" dirty="0" smtClean="0"/>
              <a:t>I </a:t>
            </a:r>
            <a:r>
              <a:rPr lang="nb-NO" u="sng" dirty="0" smtClean="0"/>
              <a:t>den individuelle tilnærmingen</a:t>
            </a:r>
            <a:r>
              <a:rPr lang="nb-NO" dirty="0" smtClean="0"/>
              <a:t> blir skader sett på som skader primært for alkoholbrukeren selv. Den individuelle skadetilnærmingen konsentrerer seg om risiko eller sykelighet for den enkelte pasient/klient.</a:t>
            </a:r>
          </a:p>
          <a:p>
            <a:pPr marL="342900" indent="-342900">
              <a:buAutoNum type="arabicParenBoth"/>
            </a:pPr>
            <a:r>
              <a:rPr lang="nb-NO" u="sng" dirty="0" smtClean="0"/>
              <a:t>Folkehelsetilnærmingen</a:t>
            </a:r>
            <a:r>
              <a:rPr lang="nb-NO" dirty="0" smtClean="0"/>
              <a:t> vektlegger </a:t>
            </a:r>
            <a:r>
              <a:rPr lang="nb-NO" dirty="0" err="1" smtClean="0"/>
              <a:t>samvariasjonen</a:t>
            </a:r>
            <a:r>
              <a:rPr lang="nb-NO" dirty="0" smtClean="0"/>
              <a:t> mellom helsesituasjonen hos en bestemt befolkning(</a:t>
            </a:r>
            <a:r>
              <a:rPr lang="nb-NO" dirty="0" err="1" smtClean="0"/>
              <a:t>sgruppe</a:t>
            </a:r>
            <a:r>
              <a:rPr lang="nb-NO" dirty="0" smtClean="0"/>
              <a:t>) og det totale forbruket av alkohol.</a:t>
            </a:r>
          </a:p>
          <a:p>
            <a:pPr marL="342900" indent="-342900">
              <a:buAutoNum type="arabicParenBoth"/>
            </a:pPr>
            <a:r>
              <a:rPr lang="nb-NO" u="sng" dirty="0" smtClean="0"/>
              <a:t>Lokalsamfunnstilnærmingen</a:t>
            </a:r>
            <a:r>
              <a:rPr lang="nb-NO" dirty="0" smtClean="0"/>
              <a:t> vektlegger i sin tur primært den sosiale dynamikken som pågår i ulike instanser og etater i lokalsamfunnet.</a:t>
            </a:r>
            <a:endParaRPr lang="nb-NO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08.11.2013</a:t>
            </a:r>
            <a:endParaRPr lang="nb-NO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KTR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AE21-F428-43C2-8CDC-80816B717B64}" type="slidenum">
              <a:rPr lang="nb-NO"/>
              <a:pPr/>
              <a:t>7</a:t>
            </a:fld>
            <a:endParaRPr lang="nb-NO"/>
          </a:p>
        </p:txBody>
      </p:sp>
      <p:sp>
        <p:nvSpPr>
          <p:cNvPr id="131074" name="AutoShap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11188" y="274638"/>
            <a:ext cx="6049044" cy="828675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nb-NO" sz="3600" dirty="0" smtClean="0"/>
              <a:t>Passiv </a:t>
            </a:r>
            <a:r>
              <a:rPr lang="nb-NO" sz="3600" dirty="0" err="1" smtClean="0"/>
              <a:t>drikking-perspektivet</a:t>
            </a:r>
            <a:endParaRPr lang="nb-NO" sz="3600" dirty="0"/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>
            <p:ph idx="1"/>
          </p:nvPr>
        </p:nvGraphicFramePr>
        <p:xfrm>
          <a:off x="6804025" y="230188"/>
          <a:ext cx="1584325" cy="833437"/>
        </p:xfrm>
        <a:graphic>
          <a:graphicData uri="http://schemas.openxmlformats.org/presentationml/2006/ole">
            <p:oleObj spid="_x0000_s8194" name="Photo Editor-foto" r:id="rId4" imgW="3200000" imgH="1685714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1340768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Trekker oppmerksomheten mot alkoholskadenes sosiale natur, passiv </a:t>
            </a:r>
            <a:r>
              <a:rPr lang="nb-NO" sz="2800" dirty="0" err="1" smtClean="0"/>
              <a:t>drikking-perspektivet</a:t>
            </a:r>
            <a:r>
              <a:rPr lang="nb-NO" sz="2800" dirty="0" smtClean="0"/>
              <a:t> tilfører noe særlig til de tre etablerte tilnærmingene i alkoholforskningen:</a:t>
            </a:r>
          </a:p>
          <a:p>
            <a:endParaRPr lang="nb-NO" sz="2800" dirty="0"/>
          </a:p>
          <a:p>
            <a:pPr>
              <a:buFont typeface="Symbol" pitchFamily="18" charset="2"/>
              <a:buChar char="Þ"/>
            </a:pPr>
            <a:r>
              <a:rPr lang="nb-NO" sz="2800" dirty="0" smtClean="0"/>
              <a:t>PD-perspektivet utfordrer det smale fokuset i 	individuelle </a:t>
            </a:r>
            <a:r>
              <a:rPr lang="nb-NO" sz="2800" dirty="0" err="1" smtClean="0"/>
              <a:t>alkoholskader-tilnærmingen</a:t>
            </a:r>
            <a:r>
              <a:rPr lang="nb-NO" sz="2800" dirty="0" smtClean="0"/>
              <a:t>.</a:t>
            </a:r>
          </a:p>
          <a:p>
            <a:pPr>
              <a:buFont typeface="Symbol" pitchFamily="18" charset="2"/>
              <a:buChar char="Þ"/>
            </a:pPr>
            <a:r>
              <a:rPr lang="nb-NO" sz="2800" dirty="0" smtClean="0"/>
              <a:t>PD-perspektivet peker på utilstrekkeligheten 	innen </a:t>
            </a:r>
            <a:r>
              <a:rPr lang="nb-NO" sz="2800" dirty="0" err="1" smtClean="0"/>
              <a:t>folkehelse-tilnærmingen</a:t>
            </a:r>
            <a:endParaRPr lang="nb-NO" sz="2800" dirty="0" smtClean="0"/>
          </a:p>
          <a:p>
            <a:pPr>
              <a:buFont typeface="Symbol" pitchFamily="18" charset="2"/>
              <a:buChar char="Þ"/>
            </a:pPr>
            <a:r>
              <a:rPr lang="nb-NO" sz="2800" dirty="0" smtClean="0"/>
              <a:t>PD-perspektivet gir et kritisk tillegg til 	</a:t>
            </a:r>
            <a:r>
              <a:rPr lang="nb-NO" sz="2800" dirty="0" err="1" smtClean="0"/>
              <a:t>lokalsamfunns-tilnærmingen</a:t>
            </a:r>
            <a:r>
              <a:rPr lang="nb-NO" sz="2800" dirty="0" smtClean="0"/>
              <a:t>.</a:t>
            </a:r>
            <a:endParaRPr lang="nb-N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06.11.2013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KTR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493F-E08C-4EDB-B445-F78970292C48}" type="slidenum">
              <a:rPr lang="nb-NO"/>
              <a:pPr/>
              <a:t>8</a:t>
            </a:fld>
            <a:endParaRPr lang="nb-NO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nb-NO" sz="2400" dirty="0" smtClean="0"/>
              <a:t>	Prosjekt for å danne et nettverk av organisasjoner, instanser og enkeltpersoner som vil arbeide for å tydeliggjøre alkoholbrukens konsekvenser for andre enn alkoholbrukeren selv. </a:t>
            </a:r>
          </a:p>
          <a:p>
            <a:pPr>
              <a:buFontTx/>
              <a:buNone/>
            </a:pPr>
            <a:r>
              <a:rPr lang="nb-NO" sz="2400" dirty="0"/>
              <a:t>	</a:t>
            </a:r>
            <a:r>
              <a:rPr lang="nb-NO" sz="2400" dirty="0" smtClean="0"/>
              <a:t>Foreløpige innslag: </a:t>
            </a:r>
          </a:p>
          <a:p>
            <a:r>
              <a:rPr lang="nb-NO" sz="2400" dirty="0"/>
              <a:t>	</a:t>
            </a:r>
            <a:r>
              <a:rPr lang="nb-NO" sz="2400" dirty="0" smtClean="0"/>
              <a:t>Styringsgruppe av deltakerorganisasjoner etablert</a:t>
            </a:r>
          </a:p>
          <a:p>
            <a:r>
              <a:rPr lang="nb-NO" sz="2400" dirty="0"/>
              <a:t>	</a:t>
            </a:r>
            <a:r>
              <a:rPr lang="nb-NO" sz="2400" dirty="0" smtClean="0"/>
              <a:t>Filmer for å anskueliggjøre problemet produsert</a:t>
            </a:r>
          </a:p>
          <a:p>
            <a:r>
              <a:rPr lang="nb-NO" sz="2400" dirty="0"/>
              <a:t>	</a:t>
            </a:r>
            <a:r>
              <a:rPr lang="nb-NO" sz="2400" dirty="0" err="1" smtClean="0"/>
              <a:t>Fagdag</a:t>
            </a:r>
            <a:r>
              <a:rPr lang="nb-NO" sz="2400" dirty="0" smtClean="0"/>
              <a:t> for å belyse problemet arrangeres i dag</a:t>
            </a:r>
          </a:p>
          <a:p>
            <a:r>
              <a:rPr lang="nb-NO" sz="2400" dirty="0"/>
              <a:t>	</a:t>
            </a:r>
            <a:r>
              <a:rPr lang="nb-NO" sz="2400" dirty="0" smtClean="0"/>
              <a:t>Et hefte for å få problematikken ut blant folk kommer snart</a:t>
            </a:r>
          </a:p>
          <a:p>
            <a:r>
              <a:rPr lang="nb-NO" sz="2400" dirty="0"/>
              <a:t>	</a:t>
            </a:r>
            <a:r>
              <a:rPr lang="nb-NO" sz="2400" dirty="0" smtClean="0"/>
              <a:t>Prosjektet videreføres med ytterligere tiltak i 2014</a:t>
            </a:r>
            <a:endParaRPr lang="nb-NO" sz="2400" dirty="0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ph type="title"/>
          </p:nvPr>
        </p:nvGraphicFramePr>
        <p:xfrm>
          <a:off x="7164388" y="290513"/>
          <a:ext cx="1511300" cy="796925"/>
        </p:xfrm>
        <a:graphic>
          <a:graphicData uri="http://schemas.openxmlformats.org/presentationml/2006/ole">
            <p:oleObj spid="_x0000_s3075" name="Photo Editor-foto" r:id="rId4" imgW="3200000" imgH="1685714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nb-NO" sz="3600" dirty="0" smtClean="0"/>
              <a:t>Nettverk mot passiv drikking</a:t>
            </a:r>
            <a:endParaRPr lang="nb-N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331</Words>
  <Application>Microsoft Office PowerPoint</Application>
  <PresentationFormat>On-screen Show (4:3)</PresentationFormat>
  <Paragraphs>80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Photo Editor-foto</vt:lpstr>
      <vt:lpstr>Slide 1</vt:lpstr>
      <vt:lpstr>Slide 2</vt:lpstr>
      <vt:lpstr>Passiv drikking</vt:lpstr>
      <vt:lpstr>Passiv drikking</vt:lpstr>
      <vt:lpstr>Forskningstradisjoner</vt:lpstr>
      <vt:lpstr>Forskningstradisjoner forts.</vt:lpstr>
      <vt:lpstr>Passiv drikking-perspektivet</vt:lpstr>
      <vt:lpstr>Slide 8</vt:lpstr>
    </vt:vector>
  </TitlesOfParts>
  <Company>Oslo universitetssykehus HF, Aker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Oslo universitetssykehus HF, Aker</dc:creator>
  <cp:lastModifiedBy>Oslo universitetssykehus HF, Aker</cp:lastModifiedBy>
  <cp:revision>7</cp:revision>
  <dcterms:created xsi:type="dcterms:W3CDTF">2013-11-07T16:11:03Z</dcterms:created>
  <dcterms:modified xsi:type="dcterms:W3CDTF">2013-11-08T07:49:49Z</dcterms:modified>
</cp:coreProperties>
</file>